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62" r:id="rId3"/>
    <p:sldId id="286" r:id="rId4"/>
    <p:sldId id="289" r:id="rId5"/>
    <p:sldId id="290" r:id="rId6"/>
    <p:sldId id="291" r:id="rId7"/>
    <p:sldId id="263" r:id="rId8"/>
    <p:sldId id="264" r:id="rId9"/>
    <p:sldId id="265" r:id="rId10"/>
    <p:sldId id="266" r:id="rId11"/>
    <p:sldId id="267" r:id="rId12"/>
    <p:sldId id="268" r:id="rId13"/>
    <p:sldId id="259" r:id="rId14"/>
    <p:sldId id="269" r:id="rId15"/>
    <p:sldId id="270" r:id="rId16"/>
    <p:sldId id="271" r:id="rId17"/>
    <p:sldId id="273" r:id="rId18"/>
    <p:sldId id="293" r:id="rId19"/>
    <p:sldId id="274" r:id="rId20"/>
    <p:sldId id="275" r:id="rId21"/>
    <p:sldId id="276" r:id="rId22"/>
    <p:sldId id="277" r:id="rId23"/>
    <p:sldId id="281" r:id="rId24"/>
    <p:sldId id="278" r:id="rId25"/>
    <p:sldId id="282" r:id="rId26"/>
    <p:sldId id="280" r:id="rId27"/>
    <p:sldId id="283" r:id="rId28"/>
    <p:sldId id="311" r:id="rId29"/>
    <p:sldId id="312" r:id="rId30"/>
    <p:sldId id="313" r:id="rId31"/>
    <p:sldId id="314" r:id="rId32"/>
    <p:sldId id="295" r:id="rId33"/>
    <p:sldId id="279" r:id="rId34"/>
    <p:sldId id="284" r:id="rId35"/>
    <p:sldId id="294" r:id="rId36"/>
    <p:sldId id="285" r:id="rId37"/>
    <p:sldId id="296" r:id="rId38"/>
    <p:sldId id="302" r:id="rId39"/>
    <p:sldId id="303" r:id="rId40"/>
    <p:sldId id="298" r:id="rId41"/>
    <p:sldId id="304" r:id="rId42"/>
    <p:sldId id="305" r:id="rId43"/>
    <p:sldId id="299" r:id="rId44"/>
    <p:sldId id="306" r:id="rId45"/>
    <p:sldId id="307" r:id="rId46"/>
    <p:sldId id="308" r:id="rId47"/>
    <p:sldId id="297" r:id="rId48"/>
    <p:sldId id="310" r:id="rId49"/>
    <p:sldId id="309" r:id="rId50"/>
    <p:sldId id="300" r:id="rId51"/>
    <p:sldId id="301" r:id="rId52"/>
    <p:sldId id="288" r:id="rId53"/>
    <p:sldId id="292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1000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00E5A-6D52-8246-927B-380EA7041D2E}" type="datetimeFigureOut">
              <a:rPr lang="en-US" smtClean="0"/>
              <a:t>3/11/14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C1BDD-BD5F-E74B-95AB-38FE4542E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6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C1BDD-BD5F-E74B-95AB-38FE4542EA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C1BDD-BD5F-E74B-95AB-38FE4542EA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C1BDD-BD5F-E74B-95AB-38FE4542EA9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C1BDD-BD5F-E74B-95AB-38FE4542EA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1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C1BDD-BD5F-E74B-95AB-38FE4542EA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C1BDD-BD5F-E74B-95AB-38FE4542EA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1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C1BDD-BD5F-E74B-95AB-38FE4542EA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1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C1BDD-BD5F-E74B-95AB-38FE4542EA9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1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Brand Guideline</a:t>
            </a:r>
          </a:p>
          <a:p>
            <a:r>
              <a:rPr lang="en-US" dirty="0" smtClean="0"/>
              <a:t>Medium Brand Guideline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C1BDD-BD5F-E74B-95AB-38FE4542EA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3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6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3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BA8F7-AB50-B541-8C80-8E607BD003E0}" type="datetimeFigureOut">
              <a:rPr lang="en-US" smtClean="0"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3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Wheel - Secondary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00" y="2516590"/>
            <a:ext cx="3553518" cy="3553518"/>
          </a:xfrm>
        </p:spPr>
      </p:pic>
    </p:spTree>
    <p:extLst>
      <p:ext uri="{BB962C8B-B14F-4D97-AF65-F5344CB8AC3E}">
        <p14:creationId xmlns:p14="http://schemas.microsoft.com/office/powerpoint/2010/main" val="161110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Wheel - Tertiary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00" y="2516590"/>
            <a:ext cx="3553518" cy="3553518"/>
          </a:xfrm>
        </p:spPr>
      </p:pic>
    </p:spTree>
    <p:extLst>
      <p:ext uri="{BB962C8B-B14F-4D97-AF65-F5344CB8AC3E}">
        <p14:creationId xmlns:p14="http://schemas.microsoft.com/office/powerpoint/2010/main" val="161110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994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Red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Strong &amp; Emotionally-intense color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Used widely in: Relationship websites &amp; Food websites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Use it as an “accent” color, rather than as a main focal 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Too bright &amp; strong – can get nauseating and irritating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Very widely used as a cancel button</a:t>
            </a:r>
          </a:p>
        </p:txBody>
      </p:sp>
    </p:spTree>
    <p:extLst>
      <p:ext uri="{BB962C8B-B14F-4D97-AF65-F5344CB8AC3E}">
        <p14:creationId xmlns:p14="http://schemas.microsoft.com/office/powerpoint/2010/main" val="27952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3-10-08 12.31.4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r="754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311437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Grubhub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: Red as accent color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7320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2013-10-08 12.33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r="754"/>
          <a:stretch>
            <a:fillRect/>
          </a:stretch>
        </p:blipFill>
        <p:spPr>
          <a:xfrm>
            <a:off x="-1" y="0"/>
            <a:ext cx="915187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516347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Mixd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: Red as focal color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421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563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Yellow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Bright &amp; Creative color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Used widely in: Shopping websites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Why? Induces quick-decision making!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Prone to making text hard to read due to lack of contrast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Very widely used as a warning sign</a:t>
            </a:r>
          </a:p>
        </p:txBody>
      </p:sp>
    </p:spTree>
    <p:extLst>
      <p:ext uri="{BB962C8B-B14F-4D97-AF65-F5344CB8AC3E}">
        <p14:creationId xmlns:p14="http://schemas.microsoft.com/office/powerpoint/2010/main" val="271477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2013-10-08 12.37.0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r="754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7071609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Amazon: Yellow as a decision-inducer &amp; warning sign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59494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100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Blue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Reliable &amp; Calm color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Used widely for masculine and corporate audiences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Fun Fact: Appetite “suppressor”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Suitable for many  “general-purpose” websites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Ex. Facebook, </a:t>
            </a:r>
            <a:r>
              <a:rPr lang="en-US" sz="2000" b="1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Tumblr</a:t>
            </a: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, Twitter, </a:t>
            </a:r>
            <a:r>
              <a:rPr lang="en-US" sz="2000" b="1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Walmart</a:t>
            </a: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, Microsoft, …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38756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2013-10-08 02.28.5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r="880"/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2080057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Blue: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Tumblr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43602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853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Variation of Color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014510"/>
            <a:ext cx="8365338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Hue: Color itself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Tint: Color itself + White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Shade: Color itself + Black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Tone: Color itself + Grey</a:t>
            </a:r>
          </a:p>
        </p:txBody>
      </p:sp>
    </p:spTree>
    <p:extLst>
      <p:ext uri="{BB962C8B-B14F-4D97-AF65-F5344CB8AC3E}">
        <p14:creationId xmlns:p14="http://schemas.microsoft.com/office/powerpoint/2010/main" val="7217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Group Project Review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Theories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Creating Color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Schemes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Branding</a:t>
            </a:r>
          </a:p>
        </p:txBody>
      </p:sp>
    </p:spTree>
    <p:extLst>
      <p:ext uri="{BB962C8B-B14F-4D97-AF65-F5344CB8AC3E}">
        <p14:creationId xmlns:p14="http://schemas.microsoft.com/office/powerpoint/2010/main" val="183939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853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Variation of Color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00" y="2516590"/>
            <a:ext cx="3553518" cy="3553518"/>
          </a:xfrm>
        </p:spPr>
      </p:pic>
    </p:spTree>
    <p:extLst>
      <p:ext uri="{BB962C8B-B14F-4D97-AF65-F5344CB8AC3E}">
        <p14:creationId xmlns:p14="http://schemas.microsoft.com/office/powerpoint/2010/main" val="27492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190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Scheme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A set of color that you use in a website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Creates a theme &amp; direction for your website</a:t>
            </a: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Responsible for emotional appeal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Usually only 2-3 Main “Theme” Color in your website</a:t>
            </a:r>
          </a:p>
        </p:txBody>
      </p:sp>
    </p:spTree>
    <p:extLst>
      <p:ext uri="{BB962C8B-B14F-4D97-AF65-F5344CB8AC3E}">
        <p14:creationId xmlns:p14="http://schemas.microsoft.com/office/powerpoint/2010/main" val="388536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127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Scheme: Themes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Primary Color: Theme for your website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Use for Navigation bar, logo icon, etc.</a:t>
            </a: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Secondary Color: Use for alternative accents like submit buttons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Cancel Color: Use for warning or cancel buttons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41029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127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Scheme: Themes</a:t>
            </a:r>
          </a:p>
        </p:txBody>
      </p:sp>
      <p:pic>
        <p:nvPicPr>
          <p:cNvPr id="3" name="Content Placeholder 2" descr="pallette_main.psd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993197" y="2186632"/>
            <a:ext cx="7163286" cy="3939531"/>
          </a:xfrm>
        </p:spPr>
      </p:pic>
    </p:spTree>
    <p:extLst>
      <p:ext uri="{BB962C8B-B14F-4D97-AF65-F5344CB8AC3E}">
        <p14:creationId xmlns:p14="http://schemas.microsoft.com/office/powerpoint/2010/main" val="24669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190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Scheme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Neutral Light Color: Use for background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White is a universal neutral light 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Alternatives include beige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Neutral Dark Color: Use for special modules like Popovers and Navigations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Black is a universal neutral dark 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Alternatives include dark navy</a:t>
            </a:r>
          </a:p>
        </p:txBody>
      </p:sp>
    </p:spTree>
    <p:extLst>
      <p:ext uri="{BB962C8B-B14F-4D97-AF65-F5344CB8AC3E}">
        <p14:creationId xmlns:p14="http://schemas.microsoft.com/office/powerpoint/2010/main" val="11910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16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Scheme: Neutrals</a:t>
            </a:r>
          </a:p>
        </p:txBody>
      </p:sp>
      <p:pic>
        <p:nvPicPr>
          <p:cNvPr id="5" name="Picture 4" descr="pallette_beige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8" y="2563194"/>
            <a:ext cx="4201432" cy="3151074"/>
          </a:xfrm>
          <a:prstGeom prst="rect">
            <a:avLst/>
          </a:prstGeom>
        </p:spPr>
      </p:pic>
      <p:pic>
        <p:nvPicPr>
          <p:cNvPr id="6" name="Picture 5" descr="pallette_navy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83" y="2563194"/>
            <a:ext cx="4201433" cy="315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40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Scheme: Overview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5 Main components: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Primary 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Secondary 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Anti 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Neutral Light 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Neutral Dark Color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From this color scheme, adjust the tone of the color (add some dose of white &amp; black to adjust brightness) to create a full color </a:t>
            </a:r>
            <a:r>
              <a:rPr lang="en-US" sz="2000" b="1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pallette</a:t>
            </a: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13467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976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Scheme: </a:t>
            </a:r>
            <a:r>
              <a:rPr lang="en-US" sz="36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Pallette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10" name="Picture 9" descr="2013-10-08 01.54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2777671"/>
            <a:ext cx="5715397" cy="244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96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Contrast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Most of emphasis is established by providing strong contrast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White </a:t>
            </a: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  <a:sym typeface="Wingdings"/>
              </a:rPr>
              <a:t> Dark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  <a:sym typeface="Wingdings"/>
              </a:rPr>
              <a:t>Black  Light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  <a:sym typeface="Wingdings"/>
              </a:rPr>
              <a:t>Try not to place white on light background, or black on dark background</a:t>
            </a:r>
            <a:b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  <a:sym typeface="Wingdings"/>
              </a:rPr>
            </a:b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  <a:sym typeface="Wingdings"/>
              </a:rPr>
              <a:t>Black on color usually does not go well =&gt; Use white on color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  <a:sym typeface="Wingdings"/>
              </a:rPr>
              <a:t>Color on Black is usually quite effective</a:t>
            </a: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8391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1100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Use of contrast on Iris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3330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110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Group Project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Mission: Redesign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Reddit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!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Will create a UI-mockup of your redesign of Craigslist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Only use HTML5/CSS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Create 4 “Views”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Main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Search Result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Item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 Extra View of your choice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Will work with a group of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3 ~ 5 people</a:t>
            </a:r>
          </a:p>
        </p:txBody>
      </p:sp>
    </p:spTree>
    <p:extLst>
      <p:ext uri="{BB962C8B-B14F-4D97-AF65-F5344CB8AC3E}">
        <p14:creationId xmlns:p14="http://schemas.microsoft.com/office/powerpoint/2010/main" val="229675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" y="24806"/>
            <a:ext cx="9047690" cy="6808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410965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Neon colored icon on dark background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3330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55990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05" y="-2316"/>
            <a:ext cx="4584095" cy="6860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24759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Effect of background color on contrast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3330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Transparency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Also called “alpha layer”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transparency to deemphasize certain elements</a:t>
            </a: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Use solid color for main content and semi-transparent color for </a:t>
            </a:r>
            <a:r>
              <a:rPr lang="en-US" sz="2000" b="1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subcontent</a:t>
            </a: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Ex: </a:t>
            </a:r>
            <a:r>
              <a:rPr lang="en-US" sz="2000" b="1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rgba</a:t>
            </a: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(0, 0, 0, 0.5) =&gt; 50% opacity black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Manipulate the last value from 0 ~ 1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Can also set transparency via opacity CSS attribute</a:t>
            </a:r>
          </a:p>
        </p:txBody>
      </p:sp>
    </p:spTree>
    <p:extLst>
      <p:ext uri="{BB962C8B-B14F-4D97-AF65-F5344CB8AC3E}">
        <p14:creationId xmlns:p14="http://schemas.microsoft.com/office/powerpoint/2010/main" val="367858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04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Where do I find good color?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Other great websites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Go to web inspector and check what they use – take a sample and try to find a variation from that color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Photographs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Find a great color from your everyday life, take a photo, and use Photoshop or related software to extract color</a:t>
            </a:r>
          </a:p>
        </p:txBody>
      </p:sp>
    </p:spTree>
    <p:extLst>
      <p:ext uri="{BB962C8B-B14F-4D97-AF65-F5344CB8AC3E}">
        <p14:creationId xmlns:p14="http://schemas.microsoft.com/office/powerpoint/2010/main" val="195427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30618_1600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66794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You take a photograph…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5905" y="2673047"/>
            <a:ext cx="15360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81337" y="582989"/>
            <a:ext cx="15360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56260" y="3797905"/>
            <a:ext cx="15360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9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3-10-08 at 2.31.4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2593018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Extract the Color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43602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allette_japan.ps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1" r="-29551"/>
          <a:stretch>
            <a:fillRect/>
          </a:stretch>
        </p:blipFill>
        <p:spPr>
          <a:xfrm>
            <a:off x="-2322285" y="0"/>
            <a:ext cx="12469964" cy="6858000"/>
          </a:xfrm>
        </p:spPr>
      </p:pic>
      <p:sp>
        <p:nvSpPr>
          <p:cNvPr id="9" name="TextBox 8"/>
          <p:cNvSpPr txBox="1"/>
          <p:nvPr/>
        </p:nvSpPr>
        <p:spPr>
          <a:xfrm>
            <a:off x="2962136" y="5534168"/>
            <a:ext cx="593481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Organize them to create your color scheme!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6991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037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Branding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lot of companies create “Brand Guidelines” for their projects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A set of documents that set out how the design elements for a brand should be used.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Main goal is to provide consistency across their applications.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Includes: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Typeface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scheme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Spacing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Style / Tone</a:t>
            </a:r>
          </a:p>
        </p:txBody>
      </p:sp>
    </p:spTree>
    <p:extLst>
      <p:ext uri="{BB962C8B-B14F-4D97-AF65-F5344CB8AC3E}">
        <p14:creationId xmlns:p14="http://schemas.microsoft.com/office/powerpoint/2010/main" val="29764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"/>
            <a:ext cx="9144000" cy="6808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494107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Google Visual Assets Guidelines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5897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606389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UC Berkeley Branding Guidelines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5856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3-10-08 02.13.4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r="880"/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0857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Landing Page: Kit Kat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6897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479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Brand Overview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kind of emotion does your brand want to convey?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This is the vision for your brand and you should refer back to the brand overview for guidance as you design</a:t>
            </a:r>
            <a:b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Company cannot exist without vision</a:t>
            </a: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cannot exist without a general branding guideline</a:t>
            </a:r>
          </a:p>
        </p:txBody>
      </p:sp>
    </p:spTree>
    <p:extLst>
      <p:ext uri="{BB962C8B-B14F-4D97-AF65-F5344CB8AC3E}">
        <p14:creationId xmlns:p14="http://schemas.microsoft.com/office/powerpoint/2010/main" val="496057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31171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UC Berkeley Brand: Tone &amp; Personality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3548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837222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Medium Branding: Brand Overview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5476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256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Logo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Think about brand recognition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Alphabet logos have very high brand recognition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Facebook, McDonald’s, </a:t>
            </a:r>
            <a:r>
              <a:rPr lang="en-US" sz="2000" b="1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Tumblr</a:t>
            </a: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Think about brand identity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Your logo should relate to the name and vision of your client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Apple, Microsoft, </a:t>
            </a:r>
            <a:r>
              <a:rPr lang="en-US" sz="2000" b="1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Dropbox</a:t>
            </a: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Stay away from ambiguous &amp; cliché logos (</a:t>
            </a:r>
            <a:r>
              <a:rPr lang="en-US" sz="2000" b="1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Svbtle</a:t>
            </a: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, Coin, Target)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Provide many different variations of logo</a:t>
            </a:r>
          </a:p>
        </p:txBody>
      </p:sp>
    </p:spTree>
    <p:extLst>
      <p:ext uri="{BB962C8B-B14F-4D97-AF65-F5344CB8AC3E}">
        <p14:creationId xmlns:p14="http://schemas.microsoft.com/office/powerpoint/2010/main" val="1282908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0608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Microsoft’s New Logo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8054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0608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Microsoft’s New Logo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71671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737547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Iris Branding – Logo &amp; Typography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5733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59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Target Audience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Select your typography based on your target audience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Sans-serif: Young &amp; Modern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Serif: Older &amp; Classy &amp; Text-heavy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Select your color scheme based on your target audience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Red: Relationship &amp; Food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Yellow: Shopping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Blue: Business</a:t>
            </a:r>
          </a:p>
        </p:txBody>
      </p:sp>
    </p:spTree>
    <p:extLst>
      <p:ext uri="{BB962C8B-B14F-4D97-AF65-F5344CB8AC3E}">
        <p14:creationId xmlns:p14="http://schemas.microsoft.com/office/powerpoint/2010/main" val="423196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14"/>
            <a:ext cx="9144000" cy="68327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402082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Medium Branding - Typography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605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54488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Google Branding – Color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Pallette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5733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3-10-08 02.13.2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r="880"/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34219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Landing Page: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Coffely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6897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441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Other Elements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Copy-writing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Tone of your writing style matters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Apple</a:t>
            </a: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User Interface Elements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Provide different states of buttons used throughout the site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Provide a clear theme for your site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788733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4717" y="3097454"/>
            <a:ext cx="287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Consistency!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83421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860" y="3081149"/>
            <a:ext cx="6395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In-class Assignment: </a:t>
            </a:r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Branding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402633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Wheel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Primary Color – Red, Blue, Yellow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Secondary Color – Combination of Primary Colors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Tertiary Color – Combination of Primary Colors and Secondary Colors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Colors convey emotions – use them when building your color scheme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Limit your color scheme to 2-3 main theme colors and 1 light &amp; 1 dark neutral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700"/>
                <a:cs typeface="Museo Sans 700"/>
              </a:rPr>
              <a:t>Contrast &amp; Consistency</a:t>
            </a:r>
            <a:endParaRPr lang="en-US" sz="2000" dirty="0" smtClean="0">
              <a:solidFill>
                <a:schemeClr val="bg1"/>
              </a:solidFill>
              <a:latin typeface="Museo Sans 700"/>
              <a:cs typeface="Museo Sans 700"/>
            </a:endParaRPr>
          </a:p>
        </p:txBody>
      </p:sp>
    </p:spTree>
    <p:extLst>
      <p:ext uri="{BB962C8B-B14F-4D97-AF65-F5344CB8AC3E}">
        <p14:creationId xmlns:p14="http://schemas.microsoft.com/office/powerpoint/2010/main" val="87912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3-10-08 02.18.5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r="783"/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477875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Landing Page: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Codetex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6897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Theory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determines a large portion of the visitors’ emotion when they visit the website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Important to know: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700"/>
                <a:cs typeface="Museo Sans 700"/>
              </a:rPr>
              <a:t>What</a:t>
            </a: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 to use – red, blue, or green 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700"/>
                <a:cs typeface="Museo Sans 700"/>
              </a:rPr>
              <a:t>Where</a:t>
            </a: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 to use – to separate a box from container, button 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700"/>
                <a:cs typeface="Museo Sans 700"/>
              </a:rPr>
              <a:t>How </a:t>
            </a: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to use – spam red, blue, and green all over vs. just red</a:t>
            </a:r>
          </a:p>
        </p:txBody>
      </p:sp>
    </p:spTree>
    <p:extLst>
      <p:ext uri="{BB962C8B-B14F-4D97-AF65-F5344CB8AC3E}">
        <p14:creationId xmlns:p14="http://schemas.microsoft.com/office/powerpoint/2010/main" val="227325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797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Wheel</a:t>
            </a:r>
          </a:p>
        </p:txBody>
      </p:sp>
      <p:pic>
        <p:nvPicPr>
          <p:cNvPr id="3" name="Content Placeholder 2" descr="2013-10-08 12.23.07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65" r="-40765"/>
          <a:stretch>
            <a:fillRect/>
          </a:stretch>
        </p:blipFill>
        <p:spPr>
          <a:xfrm>
            <a:off x="1342762" y="2726306"/>
            <a:ext cx="6461394" cy="3553518"/>
          </a:xfrm>
        </p:spPr>
      </p:pic>
      <p:sp>
        <p:nvSpPr>
          <p:cNvPr id="4" name="TextBox 3"/>
          <p:cNvSpPr txBox="1"/>
          <p:nvPr/>
        </p:nvSpPr>
        <p:spPr>
          <a:xfrm>
            <a:off x="360086" y="2017350"/>
            <a:ext cx="580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Shows main color hues and how they relate with each other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8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Wheel - Primary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00" y="2516590"/>
            <a:ext cx="3553518" cy="3553518"/>
          </a:xfrm>
        </p:spPr>
      </p:pic>
    </p:spTree>
    <p:extLst>
      <p:ext uri="{BB962C8B-B14F-4D97-AF65-F5344CB8AC3E}">
        <p14:creationId xmlns:p14="http://schemas.microsoft.com/office/powerpoint/2010/main" val="2826154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1057</Words>
  <Application>Microsoft Macintosh PowerPoint</Application>
  <PresentationFormat>On-screen Show (4:3)</PresentationFormat>
  <Paragraphs>217</Paragraphs>
  <Slides>53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27</cp:revision>
  <dcterms:created xsi:type="dcterms:W3CDTF">2013-10-08T07:15:37Z</dcterms:created>
  <dcterms:modified xsi:type="dcterms:W3CDTF">2014-03-11T21:27:12Z</dcterms:modified>
</cp:coreProperties>
</file>